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3"/>
  </p:notesMasterIdLst>
  <p:handoutMasterIdLst>
    <p:handoutMasterId r:id="rId44"/>
  </p:handoutMasterIdLst>
  <p:sldIdLst>
    <p:sldId id="901" r:id="rId7"/>
    <p:sldId id="908" r:id="rId8"/>
    <p:sldId id="779" r:id="rId9"/>
    <p:sldId id="780" r:id="rId10"/>
    <p:sldId id="788" r:id="rId11"/>
    <p:sldId id="909" r:id="rId12"/>
    <p:sldId id="783" r:id="rId13"/>
    <p:sldId id="872" r:id="rId14"/>
    <p:sldId id="884" r:id="rId15"/>
    <p:sldId id="886" r:id="rId16"/>
    <p:sldId id="885" r:id="rId17"/>
    <p:sldId id="865" r:id="rId18"/>
    <p:sldId id="893" r:id="rId19"/>
    <p:sldId id="891" r:id="rId20"/>
    <p:sldId id="894" r:id="rId21"/>
    <p:sldId id="873" r:id="rId22"/>
    <p:sldId id="898" r:id="rId23"/>
    <p:sldId id="892" r:id="rId24"/>
    <p:sldId id="899" r:id="rId25"/>
    <p:sldId id="895" r:id="rId26"/>
    <p:sldId id="887" r:id="rId27"/>
    <p:sldId id="900" r:id="rId28"/>
    <p:sldId id="896" r:id="rId29"/>
    <p:sldId id="889" r:id="rId30"/>
    <p:sldId id="888" r:id="rId31"/>
    <p:sldId id="866" r:id="rId32"/>
    <p:sldId id="867" r:id="rId33"/>
    <p:sldId id="881" r:id="rId34"/>
    <p:sldId id="878" r:id="rId35"/>
    <p:sldId id="879" r:id="rId36"/>
    <p:sldId id="880" r:id="rId37"/>
    <p:sldId id="868" r:id="rId38"/>
    <p:sldId id="853" r:id="rId39"/>
    <p:sldId id="910" r:id="rId40"/>
    <p:sldId id="911" r:id="rId41"/>
    <p:sldId id="906"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727"/>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566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9184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220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extLst>
      <p:ext uri="{BB962C8B-B14F-4D97-AF65-F5344CB8AC3E}">
        <p14:creationId xmlns:p14="http://schemas.microsoft.com/office/powerpoint/2010/main" val="2438363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11</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811235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642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grpSp>
        <p:nvGrpSpPr>
          <p:cNvPr id="7" name="Group 6"/>
          <p:cNvGrpSpPr/>
          <p:nvPr/>
        </p:nvGrpSpPr>
        <p:grpSpPr>
          <a:xfrm>
            <a:off x="1081386" y="2801354"/>
            <a:ext cx="3110804" cy="1901832"/>
            <a:chOff x="3998912" y="2147887"/>
            <a:chExt cx="4191000" cy="2562225"/>
          </a:xfrm>
        </p:grpSpPr>
        <p:pic>
          <p:nvPicPr>
            <p:cNvPr id="5" name="Picture 4"/>
            <p:cNvPicPr>
              <a:picLocks noChangeAspect="1"/>
            </p:cNvPicPr>
            <p:nvPr/>
          </p:nvPicPr>
          <p:blipFill>
            <a:blip r:embed="rId2"/>
            <a:stretch>
              <a:fillRect/>
            </a:stretch>
          </p:blipFill>
          <p:spPr>
            <a:xfrm>
              <a:off x="3998912" y="2147887"/>
              <a:ext cx="4191000" cy="2562225"/>
            </a:xfrm>
            <a:prstGeom prst="rect">
              <a:avLst/>
            </a:prstGeom>
            <a:ln>
              <a:solidFill>
                <a:schemeClr val="bg1">
                  <a:lumMod val="50000"/>
                </a:schemeClr>
              </a:solidFill>
            </a:ln>
          </p:spPr>
        </p:pic>
        <p:sp>
          <p:nvSpPr>
            <p:cNvPr id="6" name="Rectangle 5"/>
            <p:cNvSpPr/>
            <p:nvPr/>
          </p:nvSpPr>
          <p:spPr bwMode="auto">
            <a:xfrm>
              <a:off x="4068566" y="3491435"/>
              <a:ext cx="2188396" cy="556583"/>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Picture 7"/>
          <p:cNvPicPr>
            <a:picLocks noChangeAspect="1"/>
          </p:cNvPicPr>
          <p:nvPr/>
        </p:nvPicPr>
        <p:blipFill>
          <a:blip r:embed="rId3"/>
          <a:stretch>
            <a:fillRect/>
          </a:stretch>
        </p:blipFill>
        <p:spPr>
          <a:xfrm>
            <a:off x="7356297" y="1057616"/>
            <a:ext cx="4643920" cy="5655547"/>
          </a:xfrm>
          <a:prstGeom prst="rect">
            <a:avLst/>
          </a:prstGeom>
          <a:ln>
            <a:solidFill>
              <a:schemeClr val="bg1">
                <a:lumMod val="50000"/>
              </a:schemeClr>
            </a:solidFill>
          </a:ln>
        </p:spPr>
      </p:pic>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4"/>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94102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58637" y="101719"/>
            <a:ext cx="8545325" cy="6646942"/>
          </a:xfrm>
          <a:prstGeom prst="rect">
            <a:avLst/>
          </a:prstGeom>
          <a:ln>
            <a:solidFill>
              <a:schemeClr val="bg1">
                <a:lumMod val="50000"/>
              </a:schemeClr>
            </a:solidFill>
          </a:ln>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
        <p:nvSpPr>
          <p:cNvPr id="8" name="Text Placeholder 6"/>
          <p:cNvSpPr txBox="1">
            <a:spLocks/>
          </p:cNvSpPr>
          <p:nvPr/>
        </p:nvSpPr>
        <p:spPr>
          <a:xfrm>
            <a:off x="7676766" y="1394315"/>
            <a:ext cx="3625818" cy="771763"/>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rgbClr val="FF0000"/>
                </a:solidFill>
              </a:rPr>
              <a:t>Discovery service resource using </a:t>
            </a:r>
            <a:r>
              <a:rPr lang="en-US" sz="1800" b="1" dirty="0" err="1" smtClean="0">
                <a:solidFill>
                  <a:srgbClr val="FF0000"/>
                </a:solidFill>
              </a:rPr>
              <a:t>DiscoverResourceAsync</a:t>
            </a:r>
            <a:endParaRPr lang="en-US" sz="1800" b="1" dirty="0" smtClean="0">
              <a:solidFill>
                <a:srgbClr val="FF0000"/>
              </a:solidFill>
            </a:endParaRPr>
          </a:p>
        </p:txBody>
      </p:sp>
      <p:sp>
        <p:nvSpPr>
          <p:cNvPr id="9" name="Text Placeholder 6"/>
          <p:cNvSpPr txBox="1">
            <a:spLocks/>
          </p:cNvSpPr>
          <p:nvPr/>
        </p:nvSpPr>
        <p:spPr>
          <a:xfrm>
            <a:off x="6468256" y="5832315"/>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rgbClr val="FF0000"/>
                </a:solidFill>
              </a:rPr>
              <a:t>Retrieve access token using </a:t>
            </a:r>
            <a:r>
              <a:rPr lang="en-US" sz="1800" b="1" dirty="0" err="1" smtClean="0">
                <a:solidFill>
                  <a:srgbClr val="FF0000"/>
                </a:solidFill>
              </a:rPr>
              <a:t>AcquireAccessTokenSlientAsync</a:t>
            </a:r>
            <a:endParaRPr lang="en-US" sz="1800" b="1" dirty="0">
              <a:solidFill>
                <a:srgbClr val="FF0000"/>
              </a:solidFill>
            </a:endParaRPr>
          </a:p>
        </p:txBody>
      </p:sp>
      <p:cxnSp>
        <p:nvCxnSpPr>
          <p:cNvPr id="11" name="Straight Arrow Connector 10"/>
          <p:cNvCxnSpPr>
            <a:stCxn id="8" idx="1"/>
          </p:cNvCxnSpPr>
          <p:nvPr/>
        </p:nvCxnSpPr>
        <p:spPr>
          <a:xfrm flipH="1">
            <a:off x="6468256" y="1780197"/>
            <a:ext cx="1208510" cy="595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433934" y="5329003"/>
            <a:ext cx="944381" cy="8394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4115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ExchangeClient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smtClean="0"/>
              <a:t>ExchangeClient provide </a:t>
            </a:r>
            <a:r>
              <a:rPr lang="en-US" b="1" dirty="0" smtClean="0"/>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rotWithShape="1">
          <a:blip r:embed="rId3"/>
          <a:srcRect r="38232"/>
          <a:stretch/>
        </p:blipFill>
        <p:spPr>
          <a:xfrm>
            <a:off x="1081386" y="3061698"/>
            <a:ext cx="10234169" cy="2131574"/>
          </a:xfrm>
          <a:prstGeom prst="rect">
            <a:avLst/>
          </a:prstGeom>
          <a:ln>
            <a:solidFill>
              <a:schemeClr val="bg1">
                <a:lumMod val="50000"/>
              </a:schemeClr>
            </a:solidFill>
          </a:ln>
        </p:spPr>
      </p:pic>
    </p:spTree>
    <p:extLst>
      <p:ext uri="{BB962C8B-B14F-4D97-AF65-F5344CB8AC3E}">
        <p14:creationId xmlns:p14="http://schemas.microsoft.com/office/powerpoint/2010/main" val="20162788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Messages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519112" y="1440127"/>
            <a:ext cx="6296025" cy="4495800"/>
          </a:xfrm>
          <a:prstGeom prst="rect">
            <a:avLst/>
          </a:prstGeom>
          <a:solidFill>
            <a:schemeClr val="bg1">
              <a:lumMod val="50000"/>
            </a:schemeClr>
          </a:solidFill>
          <a:ln>
            <a:solidFill>
              <a:schemeClr val="bg1">
                <a:lumMod val="50000"/>
              </a:schemeClr>
            </a:solidFill>
          </a:ln>
        </p:spPr>
      </p:pic>
      <p:pic>
        <p:nvPicPr>
          <p:cNvPr id="6" name="Picture 5"/>
          <p:cNvPicPr>
            <a:picLocks noChangeAspect="1"/>
          </p:cNvPicPr>
          <p:nvPr/>
        </p:nvPicPr>
        <p:blipFill>
          <a:blip r:embed="rId3"/>
          <a:stretch>
            <a:fillRect/>
          </a:stretch>
        </p:blipFill>
        <p:spPr>
          <a:xfrm>
            <a:off x="5014288" y="3373891"/>
            <a:ext cx="4276725" cy="3000375"/>
          </a:xfrm>
          <a:prstGeom prst="rect">
            <a:avLst/>
          </a:prstGeom>
          <a:ln>
            <a:solidFill>
              <a:schemeClr val="bg1">
                <a:lumMod val="50000"/>
              </a:schemeClr>
            </a:solidFill>
          </a:ln>
        </p:spPr>
      </p:pic>
    </p:spTree>
    <p:extLst>
      <p:ext uri="{BB962C8B-B14F-4D97-AF65-F5344CB8AC3E}">
        <p14:creationId xmlns:p14="http://schemas.microsoft.com/office/powerpoint/2010/main" val="3633407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89445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99833791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31409" y="2396823"/>
            <a:ext cx="7875347" cy="353136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1800" dirty="0" smtClean="0"/>
              <a:t>Limit the number of items returned by using the </a:t>
            </a:r>
            <a:r>
              <a:rPr lang="en-US" sz="1800" b="1" dirty="0" smtClean="0"/>
              <a:t>Take()</a:t>
            </a:r>
            <a:r>
              <a:rPr lang="en-US" sz="1800" dirty="0" smtClean="0"/>
              <a:t> and </a:t>
            </a:r>
            <a:r>
              <a:rPr lang="en-US" sz="1800" b="1" dirty="0" smtClean="0"/>
              <a:t>Skip()</a:t>
            </a:r>
            <a:r>
              <a:rPr lang="en-US" sz="1800" dirty="0" smtClean="0"/>
              <a:t> prior to </a:t>
            </a:r>
            <a:r>
              <a:rPr lang="en-US" sz="1800" b="1" dirty="0" err="1" smtClean="0"/>
              <a:t>ExecuteAsync</a:t>
            </a:r>
            <a:r>
              <a:rPr lang="en-US" sz="1800" b="1" dirty="0" smtClean="0"/>
              <a:t>()</a:t>
            </a:r>
          </a:p>
          <a:p>
            <a:r>
              <a:rPr lang="en-US" sz="1800" dirty="0" smtClean="0"/>
              <a:t>Paging buttons call </a:t>
            </a:r>
            <a:r>
              <a:rPr lang="en-US" sz="1800" b="1" dirty="0" err="1" smtClean="0"/>
              <a:t>GetContacts</a:t>
            </a:r>
            <a:r>
              <a:rPr lang="en-US" sz="1800" dirty="0" smtClean="0"/>
              <a:t> which skips </a:t>
            </a:r>
            <a:r>
              <a:rPr lang="en-US" sz="1800" dirty="0"/>
              <a:t>over the specified number of </a:t>
            </a:r>
            <a:r>
              <a:rPr lang="en-US" sz="1800" dirty="0" smtClean="0"/>
              <a:t>contacts to </a:t>
            </a:r>
            <a:r>
              <a:rPr lang="en-US" sz="18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7" name="Picture 6"/>
          <p:cNvPicPr>
            <a:picLocks noChangeAspect="1"/>
          </p:cNvPicPr>
          <p:nvPr/>
        </p:nvPicPr>
        <p:blipFill>
          <a:blip r:embed="rId3"/>
          <a:stretch>
            <a:fillRect/>
          </a:stretch>
        </p:blipFill>
        <p:spPr>
          <a:xfrm>
            <a:off x="5221053" y="4361878"/>
            <a:ext cx="2564291" cy="1978682"/>
          </a:xfrm>
          <a:prstGeom prst="rect">
            <a:avLst/>
          </a:prstGeom>
          <a:ln>
            <a:solidFill>
              <a:schemeClr val="bg1">
                <a:lumMod val="50000"/>
              </a:schemeClr>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9366"/>
          <a:stretch/>
        </p:blipFill>
        <p:spPr>
          <a:xfrm>
            <a:off x="8196609" y="3700314"/>
            <a:ext cx="3670044" cy="1650905"/>
          </a:xfrm>
          <a:prstGeom prst="rect">
            <a:avLst/>
          </a:prstGeom>
          <a:ln>
            <a:solidFill>
              <a:schemeClr val="bg1">
                <a:lumMod val="50000"/>
              </a:schemeClr>
            </a:solidFill>
          </a:ln>
        </p:spPr>
      </p:pic>
    </p:spTree>
    <p:extLst>
      <p:ext uri="{BB962C8B-B14F-4D97-AF65-F5344CB8AC3E}">
        <p14:creationId xmlns:p14="http://schemas.microsoft.com/office/powerpoint/2010/main" val="29769333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2457568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06034556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Contact</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t>GetById</a:t>
            </a:r>
            <a:r>
              <a:rPr lang="en-US" sz="3200" b="1" dirty="0" smtClean="0"/>
              <a:t>()</a:t>
            </a:r>
          </a:p>
          <a:p>
            <a:endParaRPr lang="en-US" sz="3200" dirty="0"/>
          </a:p>
          <a:p>
            <a:endParaRPr lang="en-US" sz="3200" dirty="0" smtClean="0"/>
          </a:p>
          <a:p>
            <a:pPr lvl="1"/>
            <a:endParaRPr lang="en-US" sz="1600" dirty="0" smtClean="0"/>
          </a:p>
          <a:p>
            <a:endParaRPr lang="en-US" sz="3200" dirty="0"/>
          </a:p>
          <a:p>
            <a:endParaRPr lang="en-US" sz="3200" dirty="0" smtClean="0"/>
          </a:p>
          <a:p>
            <a:r>
              <a:rPr lang="en-US" sz="3200" dirty="0" smtClean="0"/>
              <a:t>Contact deleted by calling </a:t>
            </a:r>
            <a:r>
              <a:rPr lang="en-US" sz="3200" b="1" dirty="0" err="1" smtClean="0"/>
              <a:t>DeleteAsync</a:t>
            </a:r>
            <a:r>
              <a:rPr lang="en-US" sz="3200" b="1" dirty="0" smtClean="0"/>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901039" y="2072008"/>
            <a:ext cx="4838700" cy="2200275"/>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901039" y="5031661"/>
            <a:ext cx="4848225" cy="895350"/>
          </a:xfrm>
          <a:prstGeom prst="rect">
            <a:avLst/>
          </a:prstGeom>
          <a:ln>
            <a:solidFill>
              <a:schemeClr val="bg1">
                <a:lumMod val="50000"/>
              </a:schemeClr>
            </a:solidFill>
          </a:ln>
        </p:spPr>
      </p:pic>
    </p:spTree>
    <p:extLst>
      <p:ext uri="{BB962C8B-B14F-4D97-AF65-F5344CB8AC3E}">
        <p14:creationId xmlns:p14="http://schemas.microsoft.com/office/powerpoint/2010/main" val="357902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Contact</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t>AddContactAsync</a:t>
            </a:r>
            <a:r>
              <a:rPr lang="en-US" b="1" dirty="0" smtClean="0"/>
              <a:t>()</a:t>
            </a:r>
            <a:r>
              <a:rPr lang="en-US" dirty="0" smtClean="0"/>
              <a:t> on Contacts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230" y="2469617"/>
            <a:ext cx="3391939" cy="3043830"/>
          </a:xfrm>
          <a:prstGeom prst="rect">
            <a:avLst/>
          </a:prstGeom>
        </p:spPr>
      </p:pic>
      <p:pic>
        <p:nvPicPr>
          <p:cNvPr id="6" name="Picture 5"/>
          <p:cNvPicPr>
            <a:picLocks noChangeAspect="1"/>
          </p:cNvPicPr>
          <p:nvPr/>
        </p:nvPicPr>
        <p:blipFill>
          <a:blip r:embed="rId3"/>
          <a:stretch>
            <a:fillRect/>
          </a:stretch>
        </p:blipFill>
        <p:spPr>
          <a:xfrm>
            <a:off x="893977" y="2469617"/>
            <a:ext cx="5811544" cy="2136597"/>
          </a:xfrm>
          <a:prstGeom prst="rect">
            <a:avLst/>
          </a:prstGeom>
          <a:ln>
            <a:solidFill>
              <a:schemeClr val="bg1">
                <a:lumMod val="50000"/>
              </a:schemeClr>
            </a:solidFill>
          </a:ln>
        </p:spPr>
      </p:pic>
    </p:spTree>
    <p:extLst>
      <p:ext uri="{BB962C8B-B14F-4D97-AF65-F5344CB8AC3E}">
        <p14:creationId xmlns:p14="http://schemas.microsoft.com/office/powerpoint/2010/main" val="34850185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p:txBody>
          <a:bodyPr/>
          <a:lstStyle/>
          <a:p>
            <a:r>
              <a:rPr lang="en-GB" sz="1800" dirty="0"/>
              <a:t>https://outlook.office365.com/ews/odata/Me/RootFolder </a:t>
            </a:r>
          </a:p>
          <a:p>
            <a:r>
              <a:rPr lang="en-GB" sz="1800" dirty="0" smtClean="0"/>
              <a:t>https</a:t>
            </a:r>
            <a:r>
              <a:rPr lang="en-GB" sz="1800" dirty="0"/>
              <a:t>://</a:t>
            </a:r>
            <a:r>
              <a:rPr lang="en-GB" sz="1800" dirty="0" smtClean="0"/>
              <a:t>outlook.office365.com/ews/odata/Me/Inbox</a:t>
            </a:r>
          </a:p>
          <a:p>
            <a:r>
              <a:rPr lang="en-GB" sz="1800" dirty="0"/>
              <a:t>https://</a:t>
            </a:r>
            <a:r>
              <a:rPr lang="en-GB" sz="1800" dirty="0" smtClean="0"/>
              <a:t>outlook.office365.com/ews/odata/Me/Inbox(</a:t>
            </a:r>
            <a:r>
              <a:rPr lang="en-GB" sz="1800" dirty="0" smtClean="0">
                <a:solidFill>
                  <a:schemeClr val="bg1">
                    <a:lumMod val="50000"/>
                  </a:schemeClr>
                </a:solidFill>
              </a:rPr>
              <a:t>&lt;message_id&gt;</a:t>
            </a:r>
            <a:r>
              <a:rPr lang="en-GB" sz="1800" dirty="0" smtClean="0"/>
              <a:t>)</a:t>
            </a:r>
            <a:endParaRPr lang="en-GB" sz="1800" dirty="0"/>
          </a:p>
          <a:p>
            <a:r>
              <a:rPr lang="en-GB" sz="1800" dirty="0" smtClean="0"/>
              <a:t>https://outlook.office365.com/ews/odata/Me/Drafts </a:t>
            </a:r>
          </a:p>
          <a:p>
            <a:r>
              <a:rPr lang="en-GB" sz="1800" dirty="0" smtClean="0"/>
              <a:t>https://outlook.office365.com/ews/odata/Me/SentItems </a:t>
            </a:r>
          </a:p>
          <a:p>
            <a:r>
              <a:rPr lang="en-GB" sz="1800" dirty="0" smtClean="0"/>
              <a:t>https://outlook.office365.com/ews/odata/Me/DeletedItems</a:t>
            </a:r>
          </a:p>
          <a:p>
            <a:endParaRPr lang="en-GB" sz="1800" dirty="0" smtClean="0"/>
          </a:p>
          <a:p>
            <a:r>
              <a:rPr lang="en-US" sz="1800" dirty="0" smtClean="0"/>
              <a:t>https</a:t>
            </a:r>
            <a:r>
              <a:rPr lang="en-US" sz="1800" dirty="0"/>
              <a:t>://</a:t>
            </a:r>
            <a:r>
              <a:rPr lang="en-US" sz="1800" dirty="0" smtClean="0"/>
              <a:t>outlook.office365.com/ews/odata/Me/Events</a:t>
            </a:r>
          </a:p>
          <a:p>
            <a:r>
              <a:rPr lang="en-US" sz="1800" dirty="0"/>
              <a:t>https://</a:t>
            </a:r>
            <a:r>
              <a:rPr lang="en-US" sz="1800" dirty="0" smtClean="0"/>
              <a:t>outlook.office365.com/ews/odata/Me/Events(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://outlook.office365.com/ews/odata/Me/Calendar</a:t>
            </a:r>
          </a:p>
          <a:p>
            <a:r>
              <a:rPr lang="en-US" sz="1800" dirty="0" smtClean="0"/>
              <a:t>https</a:t>
            </a:r>
            <a:r>
              <a:rPr lang="en-US" sz="1800" dirty="0"/>
              <a:t>://outlook.office365.com/ews/odata/Me/Calendar/Events</a:t>
            </a:r>
          </a:p>
          <a:p>
            <a:r>
              <a:rPr lang="en-US" sz="1800" dirty="0" smtClean="0"/>
              <a:t>https</a:t>
            </a:r>
            <a:r>
              <a:rPr lang="en-US" sz="1800" dirty="0"/>
              <a:t>://outlook.office365.com/ews/odata/Me/Calendars(</a:t>
            </a:r>
            <a:r>
              <a:rPr lang="en-US" sz="1800" dirty="0">
                <a:solidFill>
                  <a:schemeClr val="bg1">
                    <a:lumMod val="50000"/>
                  </a:schemeClr>
                </a:solidFill>
              </a:rPr>
              <a:t>&lt;calendar_id&gt;</a:t>
            </a:r>
            <a:r>
              <a:rPr lang="en-US" sz="1800" dirty="0"/>
              <a:t>)/Events</a:t>
            </a:r>
            <a:endParaRPr lang="en-GB" sz="1800" dirty="0"/>
          </a:p>
          <a:p>
            <a:endParaRPr lang="en-US" sz="1800" dirty="0" smtClean="0"/>
          </a:p>
          <a:p>
            <a:r>
              <a:rPr lang="en-US" sz="1800" dirty="0" smtClean="0"/>
              <a:t>https</a:t>
            </a:r>
            <a:r>
              <a:rPr lang="en-US" sz="1800" dirty="0"/>
              <a:t>://outlook.office365.com/ews/odata/Me/Contacts</a:t>
            </a:r>
          </a:p>
          <a:p>
            <a:r>
              <a:rPr lang="en-US" sz="1800" dirty="0" smtClean="0"/>
              <a:t>https</a:t>
            </a:r>
            <a:r>
              <a:rPr lang="en-US" sz="1800" dirty="0"/>
              <a:t>://</a:t>
            </a:r>
            <a:r>
              <a:rPr lang="en-US" sz="1800" dirty="0" smtClean="0"/>
              <a:t>outlook.office365.com/ews/odata/Me/Contacts(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25565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Contacts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Send GET request to Contacts endpoint</a:t>
            </a:r>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$skip and $top</a:t>
            </a:r>
            <a:endParaRPr lang="en-US" sz="2400" dirty="0"/>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grpSp>
        <p:nvGrpSpPr>
          <p:cNvPr id="17" name="Group 16"/>
          <p:cNvGrpSpPr/>
          <p:nvPr/>
        </p:nvGrpSpPr>
        <p:grpSpPr>
          <a:xfrm>
            <a:off x="1160782" y="2568540"/>
            <a:ext cx="9647631" cy="4192922"/>
            <a:chOff x="965574" y="1803935"/>
            <a:chExt cx="10976430" cy="4705350"/>
          </a:xfrm>
        </p:grpSpPr>
        <p:pic>
          <p:nvPicPr>
            <p:cNvPr id="16" name="Picture 15"/>
            <p:cNvPicPr>
              <a:picLocks noChangeAspect="1"/>
            </p:cNvPicPr>
            <p:nvPr/>
          </p:nvPicPr>
          <p:blipFill>
            <a:blip r:embed="rId3"/>
            <a:stretch>
              <a:fillRect/>
            </a:stretch>
          </p:blipFill>
          <p:spPr>
            <a:xfrm>
              <a:off x="965574" y="1803935"/>
              <a:ext cx="7524750" cy="4705350"/>
            </a:xfrm>
            <a:prstGeom prst="rect">
              <a:avLst/>
            </a:prstGeom>
            <a:ln>
              <a:solidFill>
                <a:schemeClr val="bg1">
                  <a:lumMod val="50000"/>
                </a:schemeClr>
              </a:solidFill>
            </a:ln>
          </p:spPr>
        </p:pic>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6474654" y="3699439"/>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845478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73480352"/>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into Office 365 APIs for Calendar,</a:t>
                      </a:r>
                      <a:r>
                        <a:rPr lang="en-US" sz="1800" b="1" baseline="0" dirty="0" smtClean="0"/>
                        <a:t> Mail, and Contacts</a:t>
                      </a:r>
                      <a:endParaRPr lang="en-US" sz="1800" b="1"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1664835298"/>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202611099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79935104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3841990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Contact</a:t>
            </a:r>
            <a:endParaRPr lang="en-US" dirty="0"/>
          </a:p>
        </p:txBody>
      </p:sp>
      <p:sp>
        <p:nvSpPr>
          <p:cNvPr id="2" name="Text Placeholder 1"/>
          <p:cNvSpPr>
            <a:spLocks noGrp="1"/>
          </p:cNvSpPr>
          <p:nvPr>
            <p:ph type="body" sz="quarter" idx="10"/>
          </p:nvPr>
        </p:nvSpPr>
        <p:spPr/>
        <p:txBody>
          <a:bodyPr/>
          <a:lstStyle/>
          <a:p>
            <a:r>
              <a:rPr lang="en-US" sz="3200" dirty="0" smtClean="0"/>
              <a:t>POST to Add endpoint</a:t>
            </a:r>
          </a:p>
          <a:p>
            <a:r>
              <a:rPr lang="en-US" sz="3200" dirty="0" smtClean="0"/>
              <a:t>Provide minimum of @</a:t>
            </a:r>
            <a:r>
              <a:rPr lang="en-US" sz="3200" dirty="0" err="1" smtClean="0"/>
              <a:t>data.type</a:t>
            </a:r>
            <a:r>
              <a:rPr lang="en-US" sz="3200" dirty="0" smtClean="0"/>
              <a:t> and </a:t>
            </a:r>
            <a:r>
              <a:rPr lang="en-US" sz="3200" dirty="0" err="1" smtClean="0"/>
              <a:t>GivenName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1214950" y="2633335"/>
            <a:ext cx="7435025" cy="3985678"/>
          </a:xfrm>
          <a:prstGeom prst="rect">
            <a:avLst/>
          </a:prstGeom>
          <a:ln>
            <a:solidFill>
              <a:schemeClr val="bg1">
                <a:lumMod val="50000"/>
              </a:schemeClr>
            </a:solidFill>
          </a:ln>
        </p:spPr>
      </p:pic>
    </p:spTree>
    <p:extLst>
      <p:ext uri="{BB962C8B-B14F-4D97-AF65-F5344CB8AC3E}">
        <p14:creationId xmlns:p14="http://schemas.microsoft.com/office/powerpoint/2010/main" val="24848079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operation targeting </a:t>
            </a:r>
            <a:r>
              <a:rPr lang="en-US" sz="3200" b="1" dirty="0" smtClean="0"/>
              <a:t>Me/Contacts(Id)</a:t>
            </a:r>
            <a:endParaRPr lang="en-US" b="1" dirty="0" smtClean="0"/>
          </a:p>
        </p:txBody>
      </p:sp>
      <p:sp>
        <p:nvSpPr>
          <p:cNvPr id="3" name="Title 2"/>
          <p:cNvSpPr>
            <a:spLocks noGrp="1"/>
          </p:cNvSpPr>
          <p:nvPr>
            <p:ph type="title"/>
          </p:nvPr>
        </p:nvSpPr>
        <p:spPr/>
        <p:txBody>
          <a:bodyPr/>
          <a:lstStyle/>
          <a:p>
            <a:r>
              <a:rPr lang="en-US" dirty="0" smtClean="0"/>
              <a:t>Deleting a Contact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519111" y="2361363"/>
            <a:ext cx="7446631" cy="1809945"/>
          </a:xfrm>
          <a:prstGeom prst="rect">
            <a:avLst/>
          </a:prstGeom>
          <a:ln>
            <a:solidFill>
              <a:schemeClr val="bg1">
                <a:lumMod val="50000"/>
              </a:schemeClr>
            </a:solidFill>
          </a:ln>
        </p:spPr>
      </p:pic>
    </p:spTree>
    <p:extLst>
      <p:ext uri="{BB962C8B-B14F-4D97-AF65-F5344CB8AC3E}">
        <p14:creationId xmlns:p14="http://schemas.microsoft.com/office/powerpoint/2010/main" val="5908827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Connected Services</a:t>
            </a:r>
          </a:p>
          <a:p>
            <a:r>
              <a:rPr lang="en-US" dirty="0"/>
              <a:t>Paging Support</a:t>
            </a:r>
          </a:p>
          <a:p>
            <a:r>
              <a:rPr lang="en-US" dirty="0"/>
              <a:t>CRUD Support</a:t>
            </a:r>
          </a:p>
          <a:p>
            <a:r>
              <a:rPr lang="en-US" dirty="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APIs for Calendar, Mail, and Contacts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https://outlook.office365.com/ews/odata/Me/Inbox/Messages</a:t>
            </a:r>
          </a:p>
          <a:p>
            <a:pPr lvl="1"/>
            <a:r>
              <a:rPr lang="en-US" sz="1800" b="1" dirty="0"/>
              <a:t>https://outlook.office365.com/ews/odata/Me/Events</a:t>
            </a:r>
          </a:p>
          <a:p>
            <a:pPr lvl="1"/>
            <a:r>
              <a:rPr lang="en-US" sz="1800" b="1" dirty="0" smtClean="0"/>
              <a:t>https</a:t>
            </a:r>
            <a:r>
              <a:rPr lang="en-US" sz="1800" b="1" dirty="0"/>
              <a:t>://</a:t>
            </a:r>
            <a:r>
              <a:rPr lang="en-US" sz="1800" b="1" dirty="0" smtClean="0"/>
              <a:t>outlook.office365.com/ews/odata/Me/Contacts</a:t>
            </a:r>
          </a:p>
          <a:p>
            <a:pPr>
              <a:lnSpc>
                <a:spcPct val="150000"/>
              </a:lnSpc>
            </a:pPr>
            <a:r>
              <a:rPr lang="en-US" sz="3600" dirty="0" smtClean="0"/>
              <a:t>Office 365 APIs accessible through </a:t>
            </a:r>
            <a:r>
              <a:rPr lang="en-US" sz="3600" dirty="0" err="1" smtClean="0"/>
              <a:t>ExchangeClient</a:t>
            </a:r>
            <a:r>
              <a:rPr lang="en-US" sz="3600" dirty="0" smtClean="0"/>
              <a:t> library</a:t>
            </a:r>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621575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Messages</a:t>
            </a:r>
            <a:endParaRPr lang="en-US" dirty="0"/>
          </a:p>
        </p:txBody>
      </p:sp>
      <p:sp>
        <p:nvSpPr>
          <p:cNvPr id="3" name="Text Placeholder 2"/>
          <p:cNvSpPr>
            <a:spLocks noGrp="1"/>
          </p:cNvSpPr>
          <p:nvPr>
            <p:ph type="body" sz="quarter" idx="10"/>
          </p:nvPr>
        </p:nvSpPr>
        <p:spPr/>
        <p:txBody>
          <a:bodyPr/>
          <a:lstStyle/>
          <a:p>
            <a:r>
              <a:rPr lang="en-US" sz="3600" dirty="0" smtClean="0"/>
              <a:t>Common API operations</a:t>
            </a:r>
          </a:p>
          <a:p>
            <a:pPr lvl="1"/>
            <a:r>
              <a:rPr lang="en-US" sz="2000" dirty="0" smtClean="0"/>
              <a:t>Reading messages</a:t>
            </a:r>
          </a:p>
          <a:p>
            <a:pPr lvl="1"/>
            <a:r>
              <a:rPr lang="en-US" sz="2000" dirty="0" smtClean="0"/>
              <a:t>Deleting messages</a:t>
            </a:r>
          </a:p>
          <a:p>
            <a:pPr lvl="1"/>
            <a:r>
              <a:rPr lang="en-US" sz="2000" dirty="0" smtClean="0"/>
              <a:t>Sending messages</a:t>
            </a:r>
          </a:p>
          <a:p>
            <a:pPr lvl="1"/>
            <a:r>
              <a:rPr lang="en-US" sz="2000" dirty="0" smtClean="0"/>
              <a:t>Working with attachments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6" name="Picture 5"/>
          <p:cNvPicPr>
            <a:picLocks noChangeAspect="1"/>
          </p:cNvPicPr>
          <p:nvPr/>
        </p:nvPicPr>
        <p:blipFill rotWithShape="1">
          <a:blip r:embed="rId2"/>
          <a:srcRect r="31892"/>
          <a:stretch/>
        </p:blipFill>
        <p:spPr>
          <a:xfrm>
            <a:off x="1081386" y="3646800"/>
            <a:ext cx="8462173" cy="2862485"/>
          </a:xfrm>
          <a:prstGeom prst="rect">
            <a:avLst/>
          </a:prstGeom>
          <a:ln>
            <a:solidFill>
              <a:schemeClr val="bg1">
                <a:lumMod val="50000"/>
              </a:schemeClr>
            </a:solidFill>
          </a:ln>
        </p:spPr>
      </p:pic>
      <p:grpSp>
        <p:nvGrpSpPr>
          <p:cNvPr id="8" name="Group 7"/>
          <p:cNvGrpSpPr/>
          <p:nvPr/>
        </p:nvGrpSpPr>
        <p:grpSpPr>
          <a:xfrm>
            <a:off x="8425636" y="794883"/>
            <a:ext cx="1997813" cy="3774374"/>
            <a:chOff x="9915389" y="602548"/>
            <a:chExt cx="1997813" cy="3774374"/>
          </a:xfrm>
        </p:grpSpPr>
        <p:pic>
          <p:nvPicPr>
            <p:cNvPr id="5" name="Picture 4"/>
            <p:cNvPicPr>
              <a:picLocks noChangeAspect="1"/>
            </p:cNvPicPr>
            <p:nvPr/>
          </p:nvPicPr>
          <p:blipFill>
            <a:blip r:embed="rId3"/>
            <a:stretch>
              <a:fillRect/>
            </a:stretch>
          </p:blipFill>
          <p:spPr>
            <a:xfrm>
              <a:off x="9922576" y="976497"/>
              <a:ext cx="1981200" cy="3400425"/>
            </a:xfrm>
            <a:prstGeom prst="rect">
              <a:avLst/>
            </a:prstGeom>
            <a:ln>
              <a:solidFill>
                <a:schemeClr val="bg1">
                  <a:lumMod val="50000"/>
                </a:schemeClr>
              </a:solidFill>
            </a:ln>
          </p:spPr>
        </p:pic>
        <p:sp>
          <p:nvSpPr>
            <p:cNvPr id="7" name="Rectangle 6"/>
            <p:cNvSpPr/>
            <p:nvPr/>
          </p:nvSpPr>
          <p:spPr bwMode="auto">
            <a:xfrm>
              <a:off x="9915389" y="602548"/>
              <a:ext cx="1997813"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Message</a:t>
              </a:r>
            </a:p>
          </p:txBody>
        </p:sp>
      </p:grpSp>
    </p:spTree>
    <p:extLst>
      <p:ext uri="{BB962C8B-B14F-4D97-AF65-F5344CB8AC3E}">
        <p14:creationId xmlns:p14="http://schemas.microsoft.com/office/powerpoint/2010/main" val="150472152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1722</Words>
  <Application>Microsoft Office PowerPoint</Application>
  <PresentationFormat>Custom</PresentationFormat>
  <Paragraphs>228</Paragraphs>
  <Slides>36</Slides>
  <Notes>9</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Calendar, Mail, and Contacts</vt:lpstr>
      <vt:lpstr>Agenda </vt:lpstr>
      <vt:lpstr>Vision</vt:lpstr>
      <vt:lpstr>Overview</vt:lpstr>
      <vt:lpstr>Office 365 APIs for Calendar, Mail and Contacts</vt:lpstr>
      <vt:lpstr>Mail Messages</vt:lpstr>
      <vt:lpstr>Calendar Events</vt:lpstr>
      <vt:lpstr>Contacts</vt:lpstr>
      <vt:lpstr>Connected Services</vt:lpstr>
      <vt:lpstr>Adding Connected Services</vt:lpstr>
      <vt:lpstr>Connected Services Permissions</vt:lpstr>
      <vt:lpstr>Projects with Connected Services</vt:lpstr>
      <vt:lpstr>PowerPoint Presentation</vt:lpstr>
      <vt:lpstr>Programming with ExchangeClient</vt:lpstr>
      <vt:lpstr>Retrieving Messages</vt:lpstr>
      <vt:lpstr>PowerPoint Presentation</vt:lpstr>
      <vt:lpstr>Paging Support</vt:lpstr>
      <vt:lpstr>Paging with the Office 365 APIs</vt:lpstr>
      <vt:lpstr>PowerPoint Presentation</vt:lpstr>
      <vt:lpstr>CRUD Support</vt:lpstr>
      <vt:lpstr>Getting and Deleting a Specific Contact</vt:lpstr>
      <vt:lpstr>Adding a Contact</vt:lpstr>
      <vt:lpstr>PowerPoint Presentation</vt:lpstr>
      <vt:lpstr>Exchange Operations with REST</vt:lpstr>
      <vt:lpstr>Office 365 Exchange REST APIs</vt:lpstr>
      <vt:lpstr>Reading Contacts using REST</vt:lpstr>
      <vt:lpstr>Adding a new Contact</vt:lpstr>
      <vt:lpstr>Deleting a Contact</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2014-11-25T16:12:06Z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